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70" r:id="rId3"/>
    <p:sldId id="308" r:id="rId4"/>
    <p:sldId id="325" r:id="rId5"/>
    <p:sldId id="319" r:id="rId6"/>
    <p:sldId id="307" r:id="rId7"/>
    <p:sldId id="306" r:id="rId8"/>
    <p:sldId id="309" r:id="rId9"/>
    <p:sldId id="322" r:id="rId10"/>
    <p:sldId id="316" r:id="rId11"/>
    <p:sldId id="317" r:id="rId12"/>
    <p:sldId id="323" r:id="rId13"/>
    <p:sldId id="318" r:id="rId14"/>
    <p:sldId id="310" r:id="rId15"/>
    <p:sldId id="311" r:id="rId16"/>
    <p:sldId id="312" r:id="rId17"/>
    <p:sldId id="313" r:id="rId18"/>
    <p:sldId id="314" r:id="rId19"/>
    <p:sldId id="315" r:id="rId20"/>
    <p:sldId id="320" r:id="rId21"/>
    <p:sldId id="321" r:id="rId22"/>
    <p:sldId id="32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6" d="100"/>
          <a:sy n="66" d="100"/>
        </p:scale>
        <p:origin x="5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60C6404-AD6E-4860-8E75-697CA40B95DA}"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12/16/2019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12/16/2019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12/16/2019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p1Vo5_Zc1j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8FC89A-AAB3-4278-98B9-BE0F6AA0945E}"/>
              </a:ext>
            </a:extLst>
          </p:cNvPr>
          <p:cNvSpPr>
            <a:spLocks noGrp="1"/>
          </p:cNvSpPr>
          <p:nvPr>
            <p:ph type="ctrTitle"/>
          </p:nvPr>
        </p:nvSpPr>
        <p:spPr/>
        <p:txBody>
          <a:bodyPr/>
          <a:lstStyle/>
          <a:p>
            <a:r>
              <a:rPr lang="nl-NL" dirty="0"/>
              <a:t>Beperkingen en stoornissen</a:t>
            </a:r>
          </a:p>
        </p:txBody>
      </p:sp>
      <p:sp>
        <p:nvSpPr>
          <p:cNvPr id="3" name="Ondertitel 2">
            <a:extLst>
              <a:ext uri="{FF2B5EF4-FFF2-40B4-BE49-F238E27FC236}">
                <a16:creationId xmlns:a16="http://schemas.microsoft.com/office/drawing/2014/main" id="{AAB01E07-9809-43E7-81DB-27006A41EFB0}"/>
              </a:ext>
            </a:extLst>
          </p:cNvPr>
          <p:cNvSpPr>
            <a:spLocks noGrp="1"/>
          </p:cNvSpPr>
          <p:nvPr>
            <p:ph type="subTitle" idx="1"/>
          </p:nvPr>
        </p:nvSpPr>
        <p:spPr>
          <a:xfrm>
            <a:off x="2695194" y="4352544"/>
            <a:ext cx="6801612" cy="1239894"/>
          </a:xfrm>
        </p:spPr>
        <p:txBody>
          <a:bodyPr>
            <a:normAutofit lnSpcReduction="10000"/>
          </a:bodyPr>
          <a:lstStyle/>
          <a:p>
            <a:r>
              <a:rPr lang="nl-NL" dirty="0"/>
              <a:t>Boek Pedagogisch werk 2</a:t>
            </a:r>
          </a:p>
          <a:p>
            <a:r>
              <a:rPr lang="nl-NL" dirty="0"/>
              <a:t>Thema 5 Verzorging en zelfredzaamheid</a:t>
            </a:r>
          </a:p>
          <a:p>
            <a:r>
              <a:rPr lang="nl-NL" dirty="0"/>
              <a:t>Periode 6 – les 5</a:t>
            </a:r>
          </a:p>
        </p:txBody>
      </p:sp>
    </p:spTree>
    <p:extLst>
      <p:ext uri="{BB962C8B-B14F-4D97-AF65-F5344CB8AC3E}">
        <p14:creationId xmlns:p14="http://schemas.microsoft.com/office/powerpoint/2010/main" val="1097456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44B701-EFC5-4C56-8C1C-CDE1388B7B4D}"/>
              </a:ext>
            </a:extLst>
          </p:cNvPr>
          <p:cNvSpPr>
            <a:spLocks noGrp="1"/>
          </p:cNvSpPr>
          <p:nvPr>
            <p:ph type="title"/>
          </p:nvPr>
        </p:nvSpPr>
        <p:spPr>
          <a:xfrm>
            <a:off x="6937267" y="382904"/>
            <a:ext cx="4486656" cy="1141497"/>
          </a:xfrm>
        </p:spPr>
        <p:txBody>
          <a:bodyPr/>
          <a:lstStyle/>
          <a:p>
            <a:r>
              <a:rPr lang="nl-NL" dirty="0"/>
              <a:t>Verslikken bij een baby (0-1)</a:t>
            </a:r>
          </a:p>
        </p:txBody>
      </p:sp>
      <p:sp>
        <p:nvSpPr>
          <p:cNvPr id="5" name="Tijdelijke aanduiding voor tekst 4">
            <a:extLst>
              <a:ext uri="{FF2B5EF4-FFF2-40B4-BE49-F238E27FC236}">
                <a16:creationId xmlns:a16="http://schemas.microsoft.com/office/drawing/2014/main" id="{D944B237-B94F-44CA-94C9-7668E27D1385}"/>
              </a:ext>
            </a:extLst>
          </p:cNvPr>
          <p:cNvSpPr>
            <a:spLocks noGrp="1"/>
          </p:cNvSpPr>
          <p:nvPr>
            <p:ph type="body" sz="half" idx="2"/>
          </p:nvPr>
        </p:nvSpPr>
        <p:spPr>
          <a:xfrm>
            <a:off x="134432" y="-2107"/>
            <a:ext cx="5961568" cy="5154328"/>
          </a:xfrm>
        </p:spPr>
        <p:txBody>
          <a:bodyPr>
            <a:normAutofit fontScale="25000" lnSpcReduction="20000"/>
          </a:bodyPr>
          <a:lstStyle/>
          <a:p>
            <a:r>
              <a:rPr lang="nl-NL" sz="7200" b="1" dirty="0"/>
              <a:t>Stap 1: </a:t>
            </a:r>
            <a:r>
              <a:rPr lang="nl-NL" sz="7200" dirty="0"/>
              <a:t>Ga zelf zitten of kniel neer bij de baby.</a:t>
            </a:r>
          </a:p>
          <a:p>
            <a:r>
              <a:rPr lang="nl-NL" sz="7200" b="1" dirty="0"/>
              <a:t>Stap 2: </a:t>
            </a:r>
            <a:r>
              <a:rPr lang="nl-NL" sz="7200" dirty="0"/>
              <a:t>Leg de baby in buikligging op je onderarm en pak de kaaklijn vast. Let op dat je hem niet bij het keeltje vastpakt, dit kan de verstikking verergeren.</a:t>
            </a:r>
          </a:p>
          <a:p>
            <a:r>
              <a:rPr lang="nl-NL" sz="7200" b="1" dirty="0"/>
              <a:t>Stap 3: </a:t>
            </a:r>
            <a:r>
              <a:rPr lang="nl-NL" sz="7200" dirty="0"/>
              <a:t>Ga op het puntje van je stoel zitten, leg je onderarm met daarop de baby op je bovenbeen, zet je voet op de grond en laat je voet naar voren wijzen. De baby hangt dus iets naar beneden met zijn hoofd.</a:t>
            </a:r>
          </a:p>
          <a:p>
            <a:r>
              <a:rPr lang="nl-NL" sz="7200" b="1" dirty="0"/>
              <a:t>Stap 4: </a:t>
            </a:r>
            <a:r>
              <a:rPr lang="nl-NL" sz="7200" dirty="0"/>
              <a:t>Geef met de onderkant van je andere hand vijf slagen op de ruggetje, tussen de schouderbladen. Je probeert de lucht naar voren te drukken. Sla dus niet recht op de schouderbladen, maar iets omhoog.</a:t>
            </a:r>
          </a:p>
          <a:p>
            <a:r>
              <a:rPr lang="nl-NL" sz="7200" b="1" dirty="0"/>
              <a:t>Stap 5: </a:t>
            </a:r>
            <a:r>
              <a:rPr lang="nl-NL" sz="7200" dirty="0"/>
              <a:t>Lukt het niet na vijf keer? Pak de baby dan vast, draai hem tussen je armen om en leg hem op zijn rug neer. Het is dezelfde houding als hiervoor (zie stap 2), maar nu op zijn rug. Leg zware baby’s op een harde ondergrond (aankleedkussens weghalen).</a:t>
            </a:r>
          </a:p>
          <a:p>
            <a:r>
              <a:rPr lang="nl-NL" sz="7200" b="1" dirty="0"/>
              <a:t>Stap 6: </a:t>
            </a:r>
            <a:r>
              <a:rPr lang="nl-NL" sz="7200" dirty="0"/>
              <a:t>Voer nu vijf borstcompressies uit: net zoals je doet bij het reanimeren, maar dan wat dieper en sneller. Met twee vingertoppen druk/sla je tussen de tepels, met korte en krachtige bewegingen (borststoten).</a:t>
            </a:r>
          </a:p>
          <a:p>
            <a:r>
              <a:rPr lang="nl-NL" sz="7200" b="1" dirty="0"/>
              <a:t>Stap 7: </a:t>
            </a:r>
            <a:r>
              <a:rPr lang="nl-NL" sz="7200" dirty="0"/>
              <a:t>Lukt dat niet, draai je de baby weer om in buikligging en herhaal stap 3.</a:t>
            </a:r>
          </a:p>
          <a:p>
            <a:r>
              <a:rPr lang="nl-NL" sz="7200" b="1" dirty="0"/>
              <a:t>Stap 8: </a:t>
            </a:r>
            <a:r>
              <a:rPr lang="nl-NL" sz="7200" dirty="0"/>
              <a:t>Ga net zo lang door met het slaan tussen de schouderbladen en de borstcompressies tot de baby gaat hoesten en weer bijkomt of tot hij bewusteloos raakt. In dat geval moet je reanimeren.</a:t>
            </a:r>
          </a:p>
          <a:p>
            <a:endParaRPr lang="nl-NL" dirty="0"/>
          </a:p>
        </p:txBody>
      </p:sp>
      <p:pic>
        <p:nvPicPr>
          <p:cNvPr id="1038" name="Picture 14" descr="Afbeeldingsresultaat voor verstikking baby&quot;">
            <a:extLst>
              <a:ext uri="{FF2B5EF4-FFF2-40B4-BE49-F238E27FC236}">
                <a16:creationId xmlns:a16="http://schemas.microsoft.com/office/drawing/2014/main" id="{A03145B7-82F2-4DBE-A956-E232828B8F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8149" y="2364807"/>
            <a:ext cx="5444891" cy="3629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01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3DE9ED-3EC7-42F1-AB31-0D9167BEA8E4}"/>
              </a:ext>
            </a:extLst>
          </p:cNvPr>
          <p:cNvSpPr>
            <a:spLocks noGrp="1"/>
          </p:cNvSpPr>
          <p:nvPr>
            <p:ph type="title"/>
          </p:nvPr>
        </p:nvSpPr>
        <p:spPr>
          <a:xfrm>
            <a:off x="852752" y="370332"/>
            <a:ext cx="5894832" cy="1188720"/>
          </a:xfrm>
        </p:spPr>
        <p:txBody>
          <a:bodyPr>
            <a:normAutofit/>
          </a:bodyPr>
          <a:lstStyle/>
          <a:p>
            <a:r>
              <a:rPr lang="nl-NL" dirty="0"/>
              <a:t>Verslikken bij een kind (1 jaar – puberteit)</a:t>
            </a:r>
          </a:p>
        </p:txBody>
      </p:sp>
      <p:sp>
        <p:nvSpPr>
          <p:cNvPr id="3" name="Tijdelijke aanduiding voor inhoud 2">
            <a:extLst>
              <a:ext uri="{FF2B5EF4-FFF2-40B4-BE49-F238E27FC236}">
                <a16:creationId xmlns:a16="http://schemas.microsoft.com/office/drawing/2014/main" id="{20A6F1FE-93C8-4D61-A6A4-6C22D3E37731}"/>
              </a:ext>
            </a:extLst>
          </p:cNvPr>
          <p:cNvSpPr>
            <a:spLocks noGrp="1"/>
          </p:cNvSpPr>
          <p:nvPr>
            <p:ph idx="1"/>
          </p:nvPr>
        </p:nvSpPr>
        <p:spPr>
          <a:xfrm>
            <a:off x="132683" y="1614164"/>
            <a:ext cx="7089431" cy="4936558"/>
          </a:xfrm>
        </p:spPr>
        <p:txBody>
          <a:bodyPr>
            <a:normAutofit/>
          </a:bodyPr>
          <a:lstStyle/>
          <a:p>
            <a:pPr marL="0" lvl="0" indent="0">
              <a:lnSpc>
                <a:spcPct val="90000"/>
              </a:lnSpc>
              <a:buNone/>
            </a:pPr>
            <a:r>
              <a:rPr lang="nl-NL" sz="2000" b="1" dirty="0"/>
              <a:t>Stap 1: </a:t>
            </a:r>
            <a:r>
              <a:rPr lang="nl-NL" sz="2000" dirty="0"/>
              <a:t>Sta of kniel achter je zittende of staande kind of neem hem op schoot.</a:t>
            </a:r>
          </a:p>
          <a:p>
            <a:pPr marL="0" lvl="0" indent="0">
              <a:lnSpc>
                <a:spcPct val="90000"/>
              </a:lnSpc>
              <a:buNone/>
            </a:pPr>
            <a:r>
              <a:rPr lang="nl-NL" sz="2000" b="1" dirty="0"/>
              <a:t>Stap 2: </a:t>
            </a:r>
            <a:r>
              <a:rPr lang="nl-NL" sz="2000" dirty="0"/>
              <a:t>Sla vervolgens op dezelfde manier met de hiel van je hand vijf keer tussen de schouderbladen.</a:t>
            </a:r>
          </a:p>
          <a:p>
            <a:pPr marL="0" lvl="0" indent="0">
              <a:lnSpc>
                <a:spcPct val="90000"/>
              </a:lnSpc>
              <a:buNone/>
            </a:pPr>
            <a:r>
              <a:rPr lang="nl-NL" sz="2000" b="1" dirty="0"/>
              <a:t>Stap 3: </a:t>
            </a:r>
            <a:r>
              <a:rPr lang="nl-NL" sz="2000" dirty="0"/>
              <a:t>Is er geen verbetering? Ga dan rechtop met je knieën op de grond zitten en houd je kind met zijn rug tegen je buik.</a:t>
            </a:r>
          </a:p>
          <a:p>
            <a:pPr marL="0" lvl="0" indent="0">
              <a:lnSpc>
                <a:spcPct val="90000"/>
              </a:lnSpc>
              <a:buNone/>
            </a:pPr>
            <a:r>
              <a:rPr lang="nl-NL" sz="2000" b="1" dirty="0"/>
              <a:t>Stap 4:  </a:t>
            </a:r>
            <a:r>
              <a:rPr lang="nl-NL" sz="2000" dirty="0"/>
              <a:t>Voer vijf buikstoten uit, ook wel bekend als de </a:t>
            </a:r>
            <a:r>
              <a:rPr lang="nl-NL" sz="2000" u="sng" dirty="0"/>
              <a:t>‘</a:t>
            </a:r>
            <a:r>
              <a:rPr lang="nl-NL" sz="2000" u="sng" dirty="0" err="1"/>
              <a:t>Heimlich</a:t>
            </a:r>
            <a:r>
              <a:rPr lang="nl-NL" sz="2000" u="sng" dirty="0"/>
              <a:t> greep’</a:t>
            </a:r>
            <a:r>
              <a:rPr lang="nl-NL" sz="2000" dirty="0"/>
              <a:t>. Omarm van achteraf het lichaam van je kind onder zijn armen door. Zorg dat hij iets voorover buigt. Plaats één vuist (met de duim onder de vingers) met de duimkant tegen zijn buik en onder het borstbeen, meestal iets boven de navel (bij kleine kinderen ook op de navel). Je stoot schuin naar boven.</a:t>
            </a:r>
          </a:p>
          <a:p>
            <a:pPr marL="0" lvl="0" indent="0">
              <a:lnSpc>
                <a:spcPct val="90000"/>
              </a:lnSpc>
              <a:buNone/>
            </a:pPr>
            <a:r>
              <a:rPr lang="nl-NL" sz="2000" b="1" dirty="0"/>
              <a:t>Stap 5: </a:t>
            </a:r>
            <a:r>
              <a:rPr lang="nl-NL" sz="2000" dirty="0"/>
              <a:t>Blijf dit doen totdat het voorwerp of de voedselprop loskomt of totdat de hulp is gearriveerd. Na buikstoten moet een kind altijd door een arts op inwendig letsel worden onderzocht.</a:t>
            </a:r>
          </a:p>
          <a:p>
            <a:pPr marL="0" indent="0">
              <a:lnSpc>
                <a:spcPct val="90000"/>
              </a:lnSpc>
              <a:buNone/>
            </a:pPr>
            <a:endParaRPr lang="nl-NL" sz="1300" dirty="0"/>
          </a:p>
        </p:txBody>
      </p:sp>
      <p:sp>
        <p:nvSpPr>
          <p:cNvPr id="71" name="Rectangle 70">
            <a:extLst>
              <a:ext uri="{FF2B5EF4-FFF2-40B4-BE49-F238E27FC236}">
                <a16:creationId xmlns:a16="http://schemas.microsoft.com/office/drawing/2014/main" id="{A4CD5757-70DF-4A72-B8BA-D5E5ACAA8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4EA93A49-7FC9-4173-84F4-14FF7005D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fbeeldingsresultaat voor Heimlich greep kinderen&quot;">
            <a:extLst>
              <a:ext uri="{FF2B5EF4-FFF2-40B4-BE49-F238E27FC236}">
                <a16:creationId xmlns:a16="http://schemas.microsoft.com/office/drawing/2014/main" id="{4A41EC51-52F5-44B3-9871-F4487E8AA1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6758"/>
          <a:stretch/>
        </p:blipFill>
        <p:spPr bwMode="auto">
          <a:xfrm>
            <a:off x="8161200" y="1614164"/>
            <a:ext cx="2437796" cy="3637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849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901A78-5A29-493E-9517-BA6EB48D2ACC}"/>
              </a:ext>
            </a:extLst>
          </p:cNvPr>
          <p:cNvSpPr>
            <a:spLocks noGrp="1"/>
          </p:cNvSpPr>
          <p:nvPr>
            <p:ph type="title"/>
          </p:nvPr>
        </p:nvSpPr>
        <p:spPr/>
        <p:txBody>
          <a:bodyPr/>
          <a:lstStyle/>
          <a:p>
            <a:r>
              <a:rPr lang="nl-NL" dirty="0"/>
              <a:t>Wat te doen bij een verstikking?</a:t>
            </a:r>
          </a:p>
        </p:txBody>
      </p:sp>
      <p:sp>
        <p:nvSpPr>
          <p:cNvPr id="3" name="Tijdelijke aanduiding voor inhoud 2">
            <a:extLst>
              <a:ext uri="{FF2B5EF4-FFF2-40B4-BE49-F238E27FC236}">
                <a16:creationId xmlns:a16="http://schemas.microsoft.com/office/drawing/2014/main" id="{D7C3B1BF-829A-4803-8B0A-5F3B8AD3E145}"/>
              </a:ext>
            </a:extLst>
          </p:cNvPr>
          <p:cNvSpPr>
            <a:spLocks noGrp="1"/>
          </p:cNvSpPr>
          <p:nvPr>
            <p:ph idx="1"/>
          </p:nvPr>
        </p:nvSpPr>
        <p:spPr/>
        <p:txBody>
          <a:bodyPr/>
          <a:lstStyle/>
          <a:p>
            <a:pPr marL="0" indent="0" algn="ctr">
              <a:buNone/>
            </a:pPr>
            <a:r>
              <a:rPr lang="nl-NL" dirty="0">
                <a:solidFill>
                  <a:schemeClr val="tx1"/>
                </a:solidFill>
                <a:hlinkClick r:id="rId2">
                  <a:extLst>
                    <a:ext uri="{A12FA001-AC4F-418D-AE19-62706E023703}">
                      <ahyp:hlinkClr xmlns:ahyp="http://schemas.microsoft.com/office/drawing/2018/hyperlinkcolor" val="tx"/>
                    </a:ext>
                  </a:extLst>
                </a:hlinkClick>
              </a:rPr>
              <a:t>https://www.youtube.com/watch?v=p1Vo5_Zc1jA</a:t>
            </a:r>
            <a:endParaRPr lang="nl-NL" dirty="0">
              <a:solidFill>
                <a:schemeClr val="tx1"/>
              </a:solidFill>
            </a:endParaRPr>
          </a:p>
        </p:txBody>
      </p:sp>
    </p:spTree>
    <p:extLst>
      <p:ext uri="{BB962C8B-B14F-4D97-AF65-F5344CB8AC3E}">
        <p14:creationId xmlns:p14="http://schemas.microsoft.com/office/powerpoint/2010/main" val="405937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A9226-9405-4AFB-9FF5-950299A5B221}"/>
              </a:ext>
            </a:extLst>
          </p:cNvPr>
          <p:cNvSpPr>
            <a:spLocks noGrp="1"/>
          </p:cNvSpPr>
          <p:nvPr>
            <p:ph type="title"/>
          </p:nvPr>
        </p:nvSpPr>
        <p:spPr/>
        <p:txBody>
          <a:bodyPr/>
          <a:lstStyle/>
          <a:p>
            <a:r>
              <a:rPr lang="nl-NL" dirty="0"/>
              <a:t>Wat te doen bij koorts?</a:t>
            </a:r>
          </a:p>
        </p:txBody>
      </p:sp>
      <p:sp>
        <p:nvSpPr>
          <p:cNvPr id="3" name="Tijdelijke aanduiding voor inhoud 2">
            <a:extLst>
              <a:ext uri="{FF2B5EF4-FFF2-40B4-BE49-F238E27FC236}">
                <a16:creationId xmlns:a16="http://schemas.microsoft.com/office/drawing/2014/main" id="{FD683857-CDE1-435E-B6C4-2E08F6D85242}"/>
              </a:ext>
            </a:extLst>
          </p:cNvPr>
          <p:cNvSpPr>
            <a:spLocks noGrp="1"/>
          </p:cNvSpPr>
          <p:nvPr>
            <p:ph idx="1"/>
          </p:nvPr>
        </p:nvSpPr>
        <p:spPr>
          <a:xfrm>
            <a:off x="2231136" y="2396691"/>
            <a:ext cx="7729728" cy="4177363"/>
          </a:xfrm>
        </p:spPr>
        <p:txBody>
          <a:bodyPr>
            <a:normAutofit fontScale="92500" lnSpcReduction="10000"/>
          </a:bodyPr>
          <a:lstStyle/>
          <a:p>
            <a:pPr marL="0" indent="0">
              <a:buNone/>
            </a:pPr>
            <a:r>
              <a:rPr lang="nl-NL" sz="2200" b="1" dirty="0"/>
              <a:t>Koorts bij baby’s:</a:t>
            </a:r>
          </a:p>
          <a:p>
            <a:r>
              <a:rPr lang="nl-NL" sz="2200" dirty="0">
                <a:sym typeface="Wingdings" panose="05000000000000000000" pitchFamily="2" charset="2"/>
              </a:rPr>
              <a:t>Extra drinken geven en koel houden</a:t>
            </a:r>
          </a:p>
          <a:p>
            <a:pPr marL="0" indent="0">
              <a:buNone/>
            </a:pPr>
            <a:endParaRPr lang="nl-NL" sz="2200" dirty="0"/>
          </a:p>
          <a:p>
            <a:pPr marL="0" indent="0">
              <a:buNone/>
            </a:pPr>
            <a:r>
              <a:rPr lang="nl-NL" sz="2200" b="1" dirty="0"/>
              <a:t>Koorts bij kinderen:</a:t>
            </a:r>
            <a:endParaRPr lang="nl-NL" sz="2200" b="1" dirty="0">
              <a:sym typeface="Wingdings" panose="05000000000000000000" pitchFamily="2" charset="2"/>
            </a:endParaRPr>
          </a:p>
          <a:p>
            <a:r>
              <a:rPr lang="nl-NL" sz="2200" dirty="0">
                <a:sym typeface="Wingdings" panose="05000000000000000000" pitchFamily="2" charset="2"/>
              </a:rPr>
              <a:t>Extra drinken geven, zorg dat kind warmte kwijt kan, rust geven en buiten luchtje scheppen</a:t>
            </a:r>
            <a:endParaRPr lang="nl-NL" sz="2200" dirty="0"/>
          </a:p>
          <a:p>
            <a:pPr marL="0" indent="0">
              <a:buNone/>
            </a:pPr>
            <a:endParaRPr lang="nl-NL" sz="2200" dirty="0"/>
          </a:p>
          <a:p>
            <a:pPr marL="0" indent="0">
              <a:buNone/>
            </a:pPr>
            <a:r>
              <a:rPr lang="nl-NL" sz="2200" b="1" dirty="0"/>
              <a:t>Koortsstuip:</a:t>
            </a:r>
          </a:p>
          <a:p>
            <a:r>
              <a:rPr lang="nl-NL" sz="2200" dirty="0">
                <a:sym typeface="Wingdings" panose="05000000000000000000" pitchFamily="2" charset="2"/>
              </a:rPr>
              <a:t>Plotseling opkomende, snel stijgende koorts. Hele lichaam kan stijf worden en gaan schokken, armen en benen kunnen trekkende bewegingen maken</a:t>
            </a:r>
          </a:p>
          <a:p>
            <a:endParaRPr lang="nl-NL" dirty="0"/>
          </a:p>
        </p:txBody>
      </p:sp>
    </p:spTree>
    <p:extLst>
      <p:ext uri="{BB962C8B-B14F-4D97-AF65-F5344CB8AC3E}">
        <p14:creationId xmlns:p14="http://schemas.microsoft.com/office/powerpoint/2010/main" val="169926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4663A3-0F5B-41C3-BCFF-DCACC9FC7A93}"/>
              </a:ext>
            </a:extLst>
          </p:cNvPr>
          <p:cNvSpPr>
            <a:spLocks noGrp="1"/>
          </p:cNvSpPr>
          <p:nvPr>
            <p:ph type="title"/>
          </p:nvPr>
        </p:nvSpPr>
        <p:spPr/>
        <p:txBody>
          <a:bodyPr/>
          <a:lstStyle/>
          <a:p>
            <a:r>
              <a:rPr lang="nl-NL" dirty="0"/>
              <a:t>Wat te doen bij een bloedneus?</a:t>
            </a:r>
          </a:p>
        </p:txBody>
      </p:sp>
      <p:sp>
        <p:nvSpPr>
          <p:cNvPr id="3" name="Tijdelijke aanduiding voor inhoud 2">
            <a:extLst>
              <a:ext uri="{FF2B5EF4-FFF2-40B4-BE49-F238E27FC236}">
                <a16:creationId xmlns:a16="http://schemas.microsoft.com/office/drawing/2014/main" id="{19C5BB34-4267-4CA8-B7F0-CBE2A0B6FA19}"/>
              </a:ext>
            </a:extLst>
          </p:cNvPr>
          <p:cNvSpPr>
            <a:spLocks noGrp="1"/>
          </p:cNvSpPr>
          <p:nvPr>
            <p:ph idx="1"/>
          </p:nvPr>
        </p:nvSpPr>
        <p:spPr>
          <a:xfrm>
            <a:off x="2231136" y="2638044"/>
            <a:ext cx="7729728" cy="3926385"/>
          </a:xfrm>
        </p:spPr>
        <p:txBody>
          <a:bodyPr>
            <a:normAutofit/>
          </a:bodyPr>
          <a:lstStyle/>
          <a:p>
            <a:r>
              <a:rPr lang="nl-NL" sz="2200" dirty="0"/>
              <a:t>Leer het kind wat een bloedneus is: gesprongen vaatje in de neus</a:t>
            </a:r>
          </a:p>
          <a:p>
            <a:r>
              <a:rPr lang="nl-NL" sz="2200" dirty="0"/>
              <a:t>Geef aan dat het er vaak erger uitziet dan het is</a:t>
            </a:r>
          </a:p>
          <a:p>
            <a:r>
              <a:rPr lang="nl-NL" sz="2200" dirty="0"/>
              <a:t>Laat het kind zitten</a:t>
            </a:r>
          </a:p>
          <a:p>
            <a:r>
              <a:rPr lang="nl-NL" sz="2200" dirty="0"/>
              <a:t>Laat het kind de neus snuiten, zodat stolsels verdwijnen</a:t>
            </a:r>
          </a:p>
          <a:p>
            <a:r>
              <a:rPr lang="nl-NL" sz="2200" dirty="0"/>
              <a:t>Laat het kind tien minuten de neus dichtduwen net onder het neusbotje</a:t>
            </a:r>
          </a:p>
          <a:p>
            <a:r>
              <a:rPr lang="nl-NL" sz="2200" dirty="0"/>
              <a:t>Laat het kind zijn hoofd een beetje voorover houden</a:t>
            </a:r>
          </a:p>
          <a:p>
            <a:endParaRPr lang="nl-NL" dirty="0"/>
          </a:p>
        </p:txBody>
      </p:sp>
    </p:spTree>
    <p:extLst>
      <p:ext uri="{BB962C8B-B14F-4D97-AF65-F5344CB8AC3E}">
        <p14:creationId xmlns:p14="http://schemas.microsoft.com/office/powerpoint/2010/main" val="3129908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74119B-245B-477D-917F-2F1A39676D6C}"/>
              </a:ext>
            </a:extLst>
          </p:cNvPr>
          <p:cNvSpPr>
            <a:spLocks noGrp="1"/>
          </p:cNvSpPr>
          <p:nvPr>
            <p:ph type="title"/>
          </p:nvPr>
        </p:nvSpPr>
        <p:spPr/>
        <p:txBody>
          <a:bodyPr/>
          <a:lstStyle/>
          <a:p>
            <a:r>
              <a:rPr lang="nl-NL" dirty="0"/>
              <a:t>Tand door de lip</a:t>
            </a:r>
          </a:p>
        </p:txBody>
      </p:sp>
      <p:sp>
        <p:nvSpPr>
          <p:cNvPr id="3" name="Tijdelijke aanduiding voor inhoud 2">
            <a:extLst>
              <a:ext uri="{FF2B5EF4-FFF2-40B4-BE49-F238E27FC236}">
                <a16:creationId xmlns:a16="http://schemas.microsoft.com/office/drawing/2014/main" id="{82287082-6898-4A09-80C1-FF16A5AFA74A}"/>
              </a:ext>
            </a:extLst>
          </p:cNvPr>
          <p:cNvSpPr>
            <a:spLocks noGrp="1"/>
          </p:cNvSpPr>
          <p:nvPr>
            <p:ph idx="1"/>
          </p:nvPr>
        </p:nvSpPr>
        <p:spPr/>
        <p:txBody>
          <a:bodyPr>
            <a:normAutofit/>
          </a:bodyPr>
          <a:lstStyle/>
          <a:p>
            <a:r>
              <a:rPr lang="nl-NL" sz="2200" dirty="0"/>
              <a:t>Trek wegwerphandschoenen aan</a:t>
            </a:r>
          </a:p>
          <a:p>
            <a:r>
              <a:rPr lang="nl-NL" sz="2200" dirty="0"/>
              <a:t>Laat het kind zelf met een kompres op de bloedende lip duwen (lukt dit niet, dan zelf doen)</a:t>
            </a:r>
          </a:p>
        </p:txBody>
      </p:sp>
      <p:pic>
        <p:nvPicPr>
          <p:cNvPr id="4" name="Afbeelding 3">
            <a:extLst>
              <a:ext uri="{FF2B5EF4-FFF2-40B4-BE49-F238E27FC236}">
                <a16:creationId xmlns:a16="http://schemas.microsoft.com/office/drawing/2014/main" id="{B36E5EC4-F434-4254-B2AE-48AC20ED0932}"/>
              </a:ext>
            </a:extLst>
          </p:cNvPr>
          <p:cNvPicPr>
            <a:picLocks noChangeAspect="1"/>
          </p:cNvPicPr>
          <p:nvPr/>
        </p:nvPicPr>
        <p:blipFill rotWithShape="1">
          <a:blip r:embed="rId2"/>
          <a:srcRect l="1506" r="895"/>
          <a:stretch/>
        </p:blipFill>
        <p:spPr>
          <a:xfrm>
            <a:off x="2231136" y="2464067"/>
            <a:ext cx="7759960" cy="3275960"/>
          </a:xfrm>
          <a:prstGeom prst="rect">
            <a:avLst/>
          </a:prstGeom>
        </p:spPr>
      </p:pic>
    </p:spTree>
    <p:extLst>
      <p:ext uri="{BB962C8B-B14F-4D97-AF65-F5344CB8AC3E}">
        <p14:creationId xmlns:p14="http://schemas.microsoft.com/office/powerpoint/2010/main" val="141423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FEC06D-4DCC-45CB-919C-73DFC29E1B72}"/>
              </a:ext>
            </a:extLst>
          </p:cNvPr>
          <p:cNvSpPr>
            <a:spLocks noGrp="1"/>
          </p:cNvSpPr>
          <p:nvPr>
            <p:ph type="title"/>
          </p:nvPr>
        </p:nvSpPr>
        <p:spPr/>
        <p:txBody>
          <a:bodyPr/>
          <a:lstStyle/>
          <a:p>
            <a:r>
              <a:rPr lang="nl-NL" dirty="0"/>
              <a:t>Vuiltje in het oog</a:t>
            </a:r>
          </a:p>
        </p:txBody>
      </p:sp>
      <p:sp>
        <p:nvSpPr>
          <p:cNvPr id="3" name="Tijdelijke aanduiding voor inhoud 2">
            <a:extLst>
              <a:ext uri="{FF2B5EF4-FFF2-40B4-BE49-F238E27FC236}">
                <a16:creationId xmlns:a16="http://schemas.microsoft.com/office/drawing/2014/main" id="{9E68A451-1A8D-4D15-AD1E-980249A7140C}"/>
              </a:ext>
            </a:extLst>
          </p:cNvPr>
          <p:cNvSpPr>
            <a:spLocks noGrp="1"/>
          </p:cNvSpPr>
          <p:nvPr>
            <p:ph idx="1"/>
          </p:nvPr>
        </p:nvSpPr>
        <p:spPr/>
        <p:txBody>
          <a:bodyPr>
            <a:normAutofit/>
          </a:bodyPr>
          <a:lstStyle/>
          <a:p>
            <a:r>
              <a:rPr lang="nl-NL" sz="2200" dirty="0"/>
              <a:t>Laat het kind zitten, voorkom dat het kind in oog wrijft</a:t>
            </a:r>
          </a:p>
          <a:p>
            <a:r>
              <a:rPr lang="nl-NL" sz="2200" dirty="0"/>
              <a:t>Gebruik een gaasje of schone zakdoek en veeg het vuiltje naar de ooghoek</a:t>
            </a:r>
          </a:p>
          <a:p>
            <a:r>
              <a:rPr lang="nl-NL" sz="2200" dirty="0"/>
              <a:t>Veeg nooit over het hoornvlies</a:t>
            </a:r>
          </a:p>
          <a:p>
            <a:r>
              <a:rPr lang="nl-NL" sz="2200" dirty="0"/>
              <a:t>Verwijs het kind naar een (oog)arts als het vuiltje er niet uit wil</a:t>
            </a:r>
          </a:p>
        </p:txBody>
      </p:sp>
    </p:spTree>
    <p:extLst>
      <p:ext uri="{BB962C8B-B14F-4D97-AF65-F5344CB8AC3E}">
        <p14:creationId xmlns:p14="http://schemas.microsoft.com/office/powerpoint/2010/main" val="1412354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62C578-AF31-4B05-A917-A6357DD4F8B5}"/>
              </a:ext>
            </a:extLst>
          </p:cNvPr>
          <p:cNvSpPr>
            <a:spLocks noGrp="1"/>
          </p:cNvSpPr>
          <p:nvPr>
            <p:ph type="title"/>
          </p:nvPr>
        </p:nvSpPr>
        <p:spPr/>
        <p:txBody>
          <a:bodyPr/>
          <a:lstStyle/>
          <a:p>
            <a:r>
              <a:rPr lang="nl-NL" dirty="0"/>
              <a:t>Wat te doen bij een splinter?</a:t>
            </a:r>
          </a:p>
        </p:txBody>
      </p:sp>
      <p:sp>
        <p:nvSpPr>
          <p:cNvPr id="3" name="Tijdelijke aanduiding voor inhoud 2">
            <a:extLst>
              <a:ext uri="{FF2B5EF4-FFF2-40B4-BE49-F238E27FC236}">
                <a16:creationId xmlns:a16="http://schemas.microsoft.com/office/drawing/2014/main" id="{6B1240D3-87CA-4071-B3AE-D8B98894C145}"/>
              </a:ext>
            </a:extLst>
          </p:cNvPr>
          <p:cNvSpPr>
            <a:spLocks noGrp="1"/>
          </p:cNvSpPr>
          <p:nvPr>
            <p:ph idx="1"/>
          </p:nvPr>
        </p:nvSpPr>
        <p:spPr>
          <a:xfrm>
            <a:off x="2231136" y="2638044"/>
            <a:ext cx="7729728" cy="3483623"/>
          </a:xfrm>
        </p:spPr>
        <p:txBody>
          <a:bodyPr>
            <a:normAutofit/>
          </a:bodyPr>
          <a:lstStyle/>
          <a:p>
            <a:r>
              <a:rPr lang="nl-NL" sz="2200" dirty="0"/>
              <a:t>Laat het kind de wond voorzichtig met water wassen</a:t>
            </a:r>
          </a:p>
          <a:p>
            <a:r>
              <a:rPr lang="nl-NL" sz="2200" dirty="0"/>
              <a:t>Grijp met een pincet het uiteinde van de splinter</a:t>
            </a:r>
          </a:p>
          <a:p>
            <a:r>
              <a:rPr lang="nl-NL" sz="2200" dirty="0"/>
              <a:t>Trek de splinter uit de huid</a:t>
            </a:r>
          </a:p>
          <a:p>
            <a:r>
              <a:rPr lang="nl-NL" sz="2200" dirty="0"/>
              <a:t>Laat het kind de wond spoelen met lauw stromend water</a:t>
            </a:r>
          </a:p>
          <a:p>
            <a:r>
              <a:rPr lang="nl-NL" sz="2200" dirty="0"/>
              <a:t>Laat het kind de omgeving van de wond droogdeppen met een schone theedoek</a:t>
            </a:r>
          </a:p>
          <a:p>
            <a:r>
              <a:rPr lang="nl-NL" sz="2200" dirty="0"/>
              <a:t>Dek de wond af met een pleister als dit nodig is</a:t>
            </a:r>
          </a:p>
        </p:txBody>
      </p:sp>
      <p:pic>
        <p:nvPicPr>
          <p:cNvPr id="4" name="Afbeelding 3">
            <a:extLst>
              <a:ext uri="{FF2B5EF4-FFF2-40B4-BE49-F238E27FC236}">
                <a16:creationId xmlns:a16="http://schemas.microsoft.com/office/drawing/2014/main" id="{05B775FF-690F-438A-95C3-E39449328226}"/>
              </a:ext>
            </a:extLst>
          </p:cNvPr>
          <p:cNvPicPr>
            <a:picLocks noChangeAspect="1"/>
          </p:cNvPicPr>
          <p:nvPr/>
        </p:nvPicPr>
        <p:blipFill rotWithShape="1">
          <a:blip r:embed="rId2"/>
          <a:srcRect r="1045"/>
          <a:stretch/>
        </p:blipFill>
        <p:spPr>
          <a:xfrm>
            <a:off x="2026320" y="2541070"/>
            <a:ext cx="8139360" cy="3221710"/>
          </a:xfrm>
          <a:prstGeom prst="rect">
            <a:avLst/>
          </a:prstGeom>
        </p:spPr>
      </p:pic>
    </p:spTree>
    <p:extLst>
      <p:ext uri="{BB962C8B-B14F-4D97-AF65-F5344CB8AC3E}">
        <p14:creationId xmlns:p14="http://schemas.microsoft.com/office/powerpoint/2010/main" val="100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A34F30-B8F1-4AE0-ADC2-A52BF325FAD1}"/>
              </a:ext>
            </a:extLst>
          </p:cNvPr>
          <p:cNvSpPr>
            <a:spLocks noGrp="1"/>
          </p:cNvSpPr>
          <p:nvPr>
            <p:ph type="title"/>
          </p:nvPr>
        </p:nvSpPr>
        <p:spPr/>
        <p:txBody>
          <a:bodyPr/>
          <a:lstStyle/>
          <a:p>
            <a:r>
              <a:rPr lang="nl-NL" dirty="0"/>
              <a:t>voedselinfectie</a:t>
            </a:r>
          </a:p>
        </p:txBody>
      </p:sp>
      <p:sp>
        <p:nvSpPr>
          <p:cNvPr id="3" name="Tijdelijke aanduiding voor inhoud 2">
            <a:extLst>
              <a:ext uri="{FF2B5EF4-FFF2-40B4-BE49-F238E27FC236}">
                <a16:creationId xmlns:a16="http://schemas.microsoft.com/office/drawing/2014/main" id="{EC46C7BC-A489-41EE-8A3D-6F3E7DD87DB9}"/>
              </a:ext>
            </a:extLst>
          </p:cNvPr>
          <p:cNvSpPr>
            <a:spLocks noGrp="1"/>
          </p:cNvSpPr>
          <p:nvPr>
            <p:ph idx="1"/>
          </p:nvPr>
        </p:nvSpPr>
        <p:spPr>
          <a:xfrm>
            <a:off x="2231136" y="2638044"/>
            <a:ext cx="7729728" cy="3849383"/>
          </a:xfrm>
        </p:spPr>
        <p:txBody>
          <a:bodyPr>
            <a:noAutofit/>
          </a:bodyPr>
          <a:lstStyle/>
          <a:p>
            <a:pPr marL="0" indent="0">
              <a:buNone/>
            </a:pPr>
            <a:r>
              <a:rPr lang="nl-NL" sz="2200" dirty="0"/>
              <a:t>= een ontsteking van de maag en de darmen</a:t>
            </a:r>
          </a:p>
          <a:p>
            <a:pPr marL="0" indent="0">
              <a:buNone/>
            </a:pPr>
            <a:endParaRPr lang="nl-NL" sz="2200" dirty="0"/>
          </a:p>
          <a:p>
            <a:pPr marL="0" indent="0">
              <a:buNone/>
            </a:pPr>
            <a:r>
              <a:rPr lang="nl-NL" sz="2200" dirty="0"/>
              <a:t>Kan ontstaan door:</a:t>
            </a:r>
          </a:p>
          <a:p>
            <a:r>
              <a:rPr lang="nl-NL" sz="2200" dirty="0"/>
              <a:t>Eten of drinken dat is besmet met bacteriën/virus/parasiet</a:t>
            </a:r>
          </a:p>
          <a:p>
            <a:pPr marL="0" indent="0">
              <a:buNone/>
            </a:pPr>
            <a:endParaRPr lang="nl-NL" sz="2200" dirty="0"/>
          </a:p>
          <a:p>
            <a:pPr marL="0" indent="0">
              <a:buNone/>
            </a:pPr>
            <a:r>
              <a:rPr lang="nl-NL" sz="2200" dirty="0"/>
              <a:t>Was </a:t>
            </a:r>
            <a:r>
              <a:rPr lang="nl-NL" sz="2200" u="sng" dirty="0"/>
              <a:t>regelmatig</a:t>
            </a:r>
            <a:r>
              <a:rPr lang="nl-NL" sz="2200" dirty="0"/>
              <a:t> je handen</a:t>
            </a:r>
          </a:p>
          <a:p>
            <a:pPr marL="0" indent="0">
              <a:buNone/>
            </a:pPr>
            <a:r>
              <a:rPr lang="nl-NL" sz="2200" dirty="0"/>
              <a:t>Verwerk rauw vlees en vis op een </a:t>
            </a:r>
            <a:r>
              <a:rPr lang="nl-NL" sz="2200" u="sng" dirty="0"/>
              <a:t>apart bord met apart mes </a:t>
            </a:r>
          </a:p>
        </p:txBody>
      </p:sp>
    </p:spTree>
    <p:extLst>
      <p:ext uri="{BB962C8B-B14F-4D97-AF65-F5344CB8AC3E}">
        <p14:creationId xmlns:p14="http://schemas.microsoft.com/office/powerpoint/2010/main" val="1532936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E7E8F8-2300-4D11-A881-1CDF569868D7}"/>
              </a:ext>
            </a:extLst>
          </p:cNvPr>
          <p:cNvSpPr>
            <a:spLocks noGrp="1"/>
          </p:cNvSpPr>
          <p:nvPr>
            <p:ph type="title"/>
          </p:nvPr>
        </p:nvSpPr>
        <p:spPr/>
        <p:txBody>
          <a:bodyPr/>
          <a:lstStyle/>
          <a:p>
            <a:r>
              <a:rPr lang="nl-NL" dirty="0"/>
              <a:t>spenen en flessen Reinigen</a:t>
            </a:r>
          </a:p>
        </p:txBody>
      </p:sp>
      <p:sp>
        <p:nvSpPr>
          <p:cNvPr id="3" name="Tijdelijke aanduiding voor inhoud 2">
            <a:extLst>
              <a:ext uri="{FF2B5EF4-FFF2-40B4-BE49-F238E27FC236}">
                <a16:creationId xmlns:a16="http://schemas.microsoft.com/office/drawing/2014/main" id="{29E20618-77DD-434C-9F6A-DD9695904F0A}"/>
              </a:ext>
            </a:extLst>
          </p:cNvPr>
          <p:cNvSpPr>
            <a:spLocks noGrp="1"/>
          </p:cNvSpPr>
          <p:nvPr>
            <p:ph idx="1"/>
          </p:nvPr>
        </p:nvSpPr>
        <p:spPr/>
        <p:txBody>
          <a:bodyPr>
            <a:normAutofit/>
          </a:bodyPr>
          <a:lstStyle/>
          <a:p>
            <a:r>
              <a:rPr lang="nl-NL" sz="2200" dirty="0"/>
              <a:t>Direct na gebruik spoelen met koud water</a:t>
            </a:r>
          </a:p>
          <a:p>
            <a:r>
              <a:rPr lang="nl-NL" sz="2200" dirty="0"/>
              <a:t>Maak vervuilde fopspenen schoon in bijv. de vaatwasser</a:t>
            </a:r>
          </a:p>
          <a:p>
            <a:r>
              <a:rPr lang="nl-NL" sz="2200" dirty="0"/>
              <a:t>Kook fopspenen </a:t>
            </a:r>
            <a:r>
              <a:rPr lang="nl-NL" sz="2200" u="sng" dirty="0"/>
              <a:t>minstens één keer per week</a:t>
            </a:r>
            <a:r>
              <a:rPr lang="nl-NL" sz="2200" dirty="0"/>
              <a:t> uit</a:t>
            </a:r>
          </a:p>
          <a:p>
            <a:r>
              <a:rPr lang="nl-NL" sz="2200" dirty="0"/>
              <a:t>Spenen van de fles in de vaatwasser</a:t>
            </a:r>
          </a:p>
          <a:p>
            <a:r>
              <a:rPr lang="nl-NL" sz="2200" dirty="0"/>
              <a:t>Geen vaatwasser? Maak de spenen schoon met afwasmiddel, heet water en een speciale afwasborstel</a:t>
            </a:r>
          </a:p>
        </p:txBody>
      </p:sp>
    </p:spTree>
    <p:extLst>
      <p:ext uri="{BB962C8B-B14F-4D97-AF65-F5344CB8AC3E}">
        <p14:creationId xmlns:p14="http://schemas.microsoft.com/office/powerpoint/2010/main" val="1599487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E56FD5-C71B-4F7B-B0EC-9A617EA78C89}"/>
              </a:ext>
            </a:extLst>
          </p:cNvPr>
          <p:cNvSpPr>
            <a:spLocks noGrp="1"/>
          </p:cNvSpPr>
          <p:nvPr>
            <p:ph type="title"/>
          </p:nvPr>
        </p:nvSpPr>
        <p:spPr/>
        <p:txBody>
          <a:bodyPr/>
          <a:lstStyle/>
          <a:p>
            <a:r>
              <a:rPr lang="nl-NL" dirty="0"/>
              <a:t>Terugblik vorige les</a:t>
            </a:r>
          </a:p>
        </p:txBody>
      </p:sp>
      <p:sp>
        <p:nvSpPr>
          <p:cNvPr id="3" name="Tijdelijke aanduiding voor inhoud 2">
            <a:extLst>
              <a:ext uri="{FF2B5EF4-FFF2-40B4-BE49-F238E27FC236}">
                <a16:creationId xmlns:a16="http://schemas.microsoft.com/office/drawing/2014/main" id="{0A016E57-E8B6-4243-A9C1-A3A7BDDACEEB}"/>
              </a:ext>
            </a:extLst>
          </p:cNvPr>
          <p:cNvSpPr>
            <a:spLocks noGrp="1"/>
          </p:cNvSpPr>
          <p:nvPr>
            <p:ph idx="1"/>
          </p:nvPr>
        </p:nvSpPr>
        <p:spPr>
          <a:xfrm>
            <a:off x="2231136" y="2638044"/>
            <a:ext cx="7729728" cy="3984137"/>
          </a:xfrm>
        </p:spPr>
        <p:txBody>
          <a:bodyPr>
            <a:normAutofit lnSpcReduction="10000"/>
          </a:bodyPr>
          <a:lstStyle/>
          <a:p>
            <a:pPr marL="0" indent="0" algn="ctr">
              <a:buNone/>
            </a:pPr>
            <a:r>
              <a:rPr lang="nl-NL" sz="2200" dirty="0"/>
              <a:t>Wanneer krijgt een kind voor het eerst een groente- en fruithapje?</a:t>
            </a:r>
          </a:p>
          <a:p>
            <a:pPr algn="ctr"/>
            <a:r>
              <a:rPr lang="nl-NL" sz="2200" dirty="0"/>
              <a:t>Rond de vier maanden</a:t>
            </a:r>
          </a:p>
          <a:p>
            <a:pPr marL="0" indent="0" algn="ctr">
              <a:buNone/>
            </a:pPr>
            <a:br>
              <a:rPr lang="nl-NL" sz="2200" dirty="0"/>
            </a:br>
            <a:r>
              <a:rPr lang="nl-NL" sz="2200" dirty="0"/>
              <a:t>Wanneer krijgt een kind voor het eerst iets minder gemalen voeding?</a:t>
            </a:r>
          </a:p>
          <a:p>
            <a:pPr algn="ctr"/>
            <a:r>
              <a:rPr lang="nl-NL" sz="2200" dirty="0"/>
              <a:t>Rond de zes maanden</a:t>
            </a:r>
          </a:p>
          <a:p>
            <a:pPr marL="0" indent="0" algn="ctr">
              <a:buNone/>
            </a:pPr>
            <a:endParaRPr lang="nl-NL" sz="2200" dirty="0"/>
          </a:p>
          <a:p>
            <a:pPr marL="0" indent="0" algn="ctr">
              <a:buNone/>
            </a:pPr>
            <a:r>
              <a:rPr lang="nl-NL" sz="2200" dirty="0"/>
              <a:t>Wanneer krijgt een kind voor het eerst brood?</a:t>
            </a:r>
          </a:p>
          <a:p>
            <a:pPr algn="ctr"/>
            <a:r>
              <a:rPr lang="nl-NL" sz="2200" dirty="0"/>
              <a:t>Rond de zeven maanden</a:t>
            </a:r>
          </a:p>
          <a:p>
            <a:pPr marL="0" indent="0">
              <a:buNone/>
            </a:pPr>
            <a:endParaRPr lang="nl-NL" sz="2200" dirty="0"/>
          </a:p>
        </p:txBody>
      </p:sp>
    </p:spTree>
    <p:extLst>
      <p:ext uri="{BB962C8B-B14F-4D97-AF65-F5344CB8AC3E}">
        <p14:creationId xmlns:p14="http://schemas.microsoft.com/office/powerpoint/2010/main" val="354075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DB3D93-F04C-47D6-82A7-E143107AAE94}"/>
              </a:ext>
            </a:extLst>
          </p:cNvPr>
          <p:cNvSpPr>
            <a:spLocks noGrp="1"/>
          </p:cNvSpPr>
          <p:nvPr>
            <p:ph type="title"/>
          </p:nvPr>
        </p:nvSpPr>
        <p:spPr>
          <a:xfrm>
            <a:off x="2231136" y="432711"/>
            <a:ext cx="7729728" cy="1188720"/>
          </a:xfrm>
        </p:spPr>
        <p:txBody>
          <a:bodyPr/>
          <a:lstStyle/>
          <a:p>
            <a:r>
              <a:rPr lang="nl-NL" dirty="0"/>
              <a:t>Kritische beroepssituatie</a:t>
            </a:r>
          </a:p>
        </p:txBody>
      </p:sp>
      <p:sp>
        <p:nvSpPr>
          <p:cNvPr id="3" name="Tijdelijke aanduiding voor inhoud 2">
            <a:extLst>
              <a:ext uri="{FF2B5EF4-FFF2-40B4-BE49-F238E27FC236}">
                <a16:creationId xmlns:a16="http://schemas.microsoft.com/office/drawing/2014/main" id="{CCD677EA-9722-4C1F-AEB1-82F8F564054A}"/>
              </a:ext>
            </a:extLst>
          </p:cNvPr>
          <p:cNvSpPr>
            <a:spLocks noGrp="1"/>
          </p:cNvSpPr>
          <p:nvPr>
            <p:ph idx="1"/>
          </p:nvPr>
        </p:nvSpPr>
        <p:spPr/>
        <p:txBody>
          <a:bodyPr/>
          <a:lstStyle/>
          <a:p>
            <a:endParaRPr lang="nl-NL"/>
          </a:p>
        </p:txBody>
      </p:sp>
      <p:pic>
        <p:nvPicPr>
          <p:cNvPr id="4" name="Afbeelding 3">
            <a:extLst>
              <a:ext uri="{FF2B5EF4-FFF2-40B4-BE49-F238E27FC236}">
                <a16:creationId xmlns:a16="http://schemas.microsoft.com/office/drawing/2014/main" id="{EE833E6F-3476-4D91-8275-73289F49BA85}"/>
              </a:ext>
            </a:extLst>
          </p:cNvPr>
          <p:cNvPicPr>
            <a:picLocks noChangeAspect="1"/>
          </p:cNvPicPr>
          <p:nvPr/>
        </p:nvPicPr>
        <p:blipFill>
          <a:blip r:embed="rId2"/>
          <a:stretch>
            <a:fillRect/>
          </a:stretch>
        </p:blipFill>
        <p:spPr>
          <a:xfrm>
            <a:off x="1877376" y="1731455"/>
            <a:ext cx="8437248" cy="5126545"/>
          </a:xfrm>
          <a:prstGeom prst="rect">
            <a:avLst/>
          </a:prstGeom>
        </p:spPr>
      </p:pic>
    </p:spTree>
    <p:extLst>
      <p:ext uri="{BB962C8B-B14F-4D97-AF65-F5344CB8AC3E}">
        <p14:creationId xmlns:p14="http://schemas.microsoft.com/office/powerpoint/2010/main" val="1769634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D139F-E12A-467F-BCF0-1DA3DAACE33D}"/>
              </a:ext>
            </a:extLst>
          </p:cNvPr>
          <p:cNvSpPr>
            <a:spLocks noGrp="1"/>
          </p:cNvSpPr>
          <p:nvPr>
            <p:ph type="title"/>
          </p:nvPr>
        </p:nvSpPr>
        <p:spPr/>
        <p:txBody>
          <a:bodyPr/>
          <a:lstStyle/>
          <a:p>
            <a:r>
              <a:rPr lang="nl-NL" dirty="0"/>
              <a:t>Vragen bij de kritische beroepssituatie</a:t>
            </a:r>
          </a:p>
        </p:txBody>
      </p:sp>
      <p:sp>
        <p:nvSpPr>
          <p:cNvPr id="3" name="Tijdelijke aanduiding voor inhoud 2">
            <a:extLst>
              <a:ext uri="{FF2B5EF4-FFF2-40B4-BE49-F238E27FC236}">
                <a16:creationId xmlns:a16="http://schemas.microsoft.com/office/drawing/2014/main" id="{0557BA3C-89B7-4F17-BBA3-E14635BFF05B}"/>
              </a:ext>
            </a:extLst>
          </p:cNvPr>
          <p:cNvSpPr>
            <a:spLocks noGrp="1"/>
          </p:cNvSpPr>
          <p:nvPr>
            <p:ph idx="1"/>
          </p:nvPr>
        </p:nvSpPr>
        <p:spPr>
          <a:xfrm>
            <a:off x="2231136" y="2638044"/>
            <a:ext cx="7729728" cy="3801257"/>
          </a:xfrm>
        </p:spPr>
        <p:txBody>
          <a:bodyPr>
            <a:normAutofit fontScale="92500"/>
          </a:bodyPr>
          <a:lstStyle/>
          <a:p>
            <a:pPr marL="342900" lvl="0" indent="-342900">
              <a:buFont typeface="+mj-lt"/>
              <a:buAutoNum type="arabicPeriod"/>
            </a:pPr>
            <a:r>
              <a:rPr lang="nl-NL" sz="2200" dirty="0"/>
              <a:t>Wat is de eerste reactie die bij je opkomt bij dit dilemma?</a:t>
            </a:r>
          </a:p>
          <a:p>
            <a:pPr marL="342900" lvl="0" indent="-342900">
              <a:buFont typeface="+mj-lt"/>
              <a:buAutoNum type="arabicPeriod"/>
            </a:pPr>
            <a:r>
              <a:rPr lang="nl-NL" sz="2200" dirty="0"/>
              <a:t>Wie zijn de betrokkenen en wat zijn hun belangen en/of wensen?</a:t>
            </a:r>
          </a:p>
          <a:p>
            <a:pPr marL="342900" lvl="0" indent="-342900">
              <a:buFont typeface="+mj-lt"/>
              <a:buAutoNum type="arabicPeriod"/>
            </a:pPr>
            <a:r>
              <a:rPr lang="nl-NL" sz="2200" dirty="0"/>
              <a:t>Welke waarden en normen spelen er bij jezelf en bij Stephanie en Britt?</a:t>
            </a:r>
          </a:p>
          <a:p>
            <a:pPr marL="342900" lvl="0" indent="-342900">
              <a:buFont typeface="+mj-lt"/>
              <a:buAutoNum type="arabicPeriod"/>
            </a:pPr>
            <a:r>
              <a:rPr lang="nl-NL" sz="2200" dirty="0"/>
              <a:t>Welke voor- en nadelen heeft interventie 1? Betrek hierbij de verschillende belangen, wensen, waarden en normen.</a:t>
            </a:r>
          </a:p>
          <a:p>
            <a:pPr marL="342900" lvl="0" indent="-342900">
              <a:buFont typeface="+mj-lt"/>
              <a:buAutoNum type="arabicPeriod"/>
            </a:pPr>
            <a:r>
              <a:rPr lang="nl-NL" sz="2200" dirty="0"/>
              <a:t>Welke voor- en nadelen heeft interventie 2? Betrek hierbij de verschillende belangen, wensen, waarden en normen.</a:t>
            </a:r>
          </a:p>
          <a:p>
            <a:pPr marL="342900" lvl="0" indent="-342900">
              <a:buFont typeface="+mj-lt"/>
              <a:buAutoNum type="arabicPeriod"/>
            </a:pPr>
            <a:r>
              <a:rPr lang="nl-NL" sz="2200" dirty="0"/>
              <a:t>Welke interventie kun jezelf nog bedenken? Welke voor- en nadelen heeft deze interventie?</a:t>
            </a:r>
          </a:p>
          <a:p>
            <a:endParaRPr lang="nl-NL" dirty="0"/>
          </a:p>
        </p:txBody>
      </p:sp>
    </p:spTree>
    <p:extLst>
      <p:ext uri="{BB962C8B-B14F-4D97-AF65-F5344CB8AC3E}">
        <p14:creationId xmlns:p14="http://schemas.microsoft.com/office/powerpoint/2010/main" val="3218737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C2EC96B1-547E-4DFB-88BD-9F5CD308B284}"/>
              </a:ext>
            </a:extLst>
          </p:cNvPr>
          <p:cNvSpPr>
            <a:spLocks noGrp="1"/>
          </p:cNvSpPr>
          <p:nvPr>
            <p:ph type="title"/>
          </p:nvPr>
        </p:nvSpPr>
        <p:spPr/>
        <p:txBody>
          <a:bodyPr/>
          <a:lstStyle/>
          <a:p>
            <a:r>
              <a:rPr lang="nl-NL" dirty="0"/>
              <a:t>Lesdoelen</a:t>
            </a:r>
          </a:p>
        </p:txBody>
      </p:sp>
      <p:sp>
        <p:nvSpPr>
          <p:cNvPr id="7" name="Tijdelijke aanduiding voor inhoud 6">
            <a:extLst>
              <a:ext uri="{FF2B5EF4-FFF2-40B4-BE49-F238E27FC236}">
                <a16:creationId xmlns:a16="http://schemas.microsoft.com/office/drawing/2014/main" id="{4FF2666F-947F-461A-A60B-EA10E7E27943}"/>
              </a:ext>
            </a:extLst>
          </p:cNvPr>
          <p:cNvSpPr>
            <a:spLocks noGrp="1"/>
          </p:cNvSpPr>
          <p:nvPr>
            <p:ph idx="1"/>
          </p:nvPr>
        </p:nvSpPr>
        <p:spPr>
          <a:xfrm>
            <a:off x="1145407" y="2638044"/>
            <a:ext cx="9914020" cy="4019931"/>
          </a:xfrm>
        </p:spPr>
        <p:txBody>
          <a:bodyPr>
            <a:normAutofit fontScale="25000" lnSpcReduction="20000"/>
          </a:bodyPr>
          <a:lstStyle/>
          <a:p>
            <a:pPr marL="0" indent="0">
              <a:buNone/>
            </a:pPr>
            <a:endParaRPr lang="nl-NL" sz="6200" dirty="0"/>
          </a:p>
          <a:p>
            <a:pPr marL="0" indent="0">
              <a:buNone/>
            </a:pPr>
            <a:r>
              <a:rPr lang="nl-NL" sz="8000" dirty="0"/>
              <a:t>			Aan het eind van deze les kan de student in eigen					woorden uitleggen wat het verschil tussen verslikken en </a:t>
            </a:r>
          </a:p>
          <a:p>
            <a:pPr marL="0" indent="0">
              <a:buNone/>
            </a:pPr>
            <a:r>
              <a:rPr lang="nl-NL" sz="8000" dirty="0"/>
              <a:t>			verstikking is.</a:t>
            </a:r>
          </a:p>
          <a:p>
            <a:pPr marL="0" indent="0">
              <a:buNone/>
            </a:pPr>
            <a:endParaRPr lang="nl-NL" sz="8000" dirty="0"/>
          </a:p>
          <a:p>
            <a:pPr marL="0" indent="0">
              <a:buNone/>
            </a:pPr>
            <a:r>
              <a:rPr lang="nl-NL" sz="8000" dirty="0"/>
              <a:t>		</a:t>
            </a:r>
          </a:p>
          <a:p>
            <a:pPr marL="0" indent="0">
              <a:buNone/>
            </a:pPr>
            <a:r>
              <a:rPr lang="nl-NL" sz="8000" dirty="0"/>
              <a:t>			Aan het eind van deze les kan de student in eigen </a:t>
            </a:r>
          </a:p>
          <a:p>
            <a:pPr marL="0" indent="0">
              <a:buNone/>
            </a:pPr>
            <a:r>
              <a:rPr lang="nl-NL" sz="8000" dirty="0"/>
              <a:t>			woorden beknopt uitleggen wat je moet doen bij een </a:t>
            </a:r>
          </a:p>
          <a:p>
            <a:pPr marL="0" indent="0">
              <a:buNone/>
            </a:pPr>
            <a:r>
              <a:rPr lang="nl-NL" sz="8000" dirty="0"/>
              <a:t>			verstikking.</a:t>
            </a:r>
          </a:p>
          <a:p>
            <a:pPr marL="0" indent="0">
              <a:buNone/>
            </a:pPr>
            <a:endParaRPr lang="nl-NL" sz="5500" dirty="0"/>
          </a:p>
          <a:p>
            <a:pPr marL="0" indent="0">
              <a:buNone/>
            </a:pPr>
            <a:endParaRPr lang="nl-NL" sz="5500" dirty="0"/>
          </a:p>
          <a:p>
            <a:pPr marL="0" indent="0">
              <a:buNone/>
            </a:pPr>
            <a:endParaRPr lang="nl-NL" dirty="0"/>
          </a:p>
          <a:p>
            <a:pPr marL="0" indent="0">
              <a:buNone/>
            </a:pPr>
            <a:r>
              <a:rPr lang="nl-NL" dirty="0"/>
              <a:t> </a:t>
            </a:r>
          </a:p>
          <a:p>
            <a:endParaRPr lang="nl-NL" dirty="0"/>
          </a:p>
        </p:txBody>
      </p:sp>
      <p:sp>
        <p:nvSpPr>
          <p:cNvPr id="9" name="Rechthoek 8" descr="Roos">
            <a:extLst>
              <a:ext uri="{FF2B5EF4-FFF2-40B4-BE49-F238E27FC236}">
                <a16:creationId xmlns:a16="http://schemas.microsoft.com/office/drawing/2014/main" id="{425DEB20-A87C-463D-A740-4196117DF5E7}"/>
              </a:ext>
            </a:extLst>
          </p:cNvPr>
          <p:cNvSpPr/>
          <p:nvPr/>
        </p:nvSpPr>
        <p:spPr>
          <a:xfrm>
            <a:off x="2231136" y="2933089"/>
            <a:ext cx="1031053" cy="991821"/>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0" name="Rechthoek 9" descr="Venn-diagram">
            <a:extLst>
              <a:ext uri="{FF2B5EF4-FFF2-40B4-BE49-F238E27FC236}">
                <a16:creationId xmlns:a16="http://schemas.microsoft.com/office/drawing/2014/main" id="{DAA252C3-62B6-496F-92EF-2D8622F989CD}"/>
              </a:ext>
            </a:extLst>
          </p:cNvPr>
          <p:cNvSpPr/>
          <p:nvPr/>
        </p:nvSpPr>
        <p:spPr>
          <a:xfrm>
            <a:off x="2231135" y="4648009"/>
            <a:ext cx="1031054" cy="99182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313763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E56FD5-C71B-4F7B-B0EC-9A617EA78C89}"/>
              </a:ext>
            </a:extLst>
          </p:cNvPr>
          <p:cNvSpPr>
            <a:spLocks noGrp="1"/>
          </p:cNvSpPr>
          <p:nvPr>
            <p:ph type="title"/>
          </p:nvPr>
        </p:nvSpPr>
        <p:spPr/>
        <p:txBody>
          <a:bodyPr/>
          <a:lstStyle/>
          <a:p>
            <a:r>
              <a:rPr lang="nl-NL" dirty="0"/>
              <a:t>Programma van vandaag</a:t>
            </a:r>
          </a:p>
        </p:txBody>
      </p:sp>
      <p:sp>
        <p:nvSpPr>
          <p:cNvPr id="6" name="Tijdelijke aanduiding voor inhoud 5">
            <a:extLst>
              <a:ext uri="{FF2B5EF4-FFF2-40B4-BE49-F238E27FC236}">
                <a16:creationId xmlns:a16="http://schemas.microsoft.com/office/drawing/2014/main" id="{FBDE1EF5-6936-4A12-A20E-7283297654E0}"/>
              </a:ext>
            </a:extLst>
          </p:cNvPr>
          <p:cNvSpPr>
            <a:spLocks noGrp="1"/>
          </p:cNvSpPr>
          <p:nvPr>
            <p:ph sz="half" idx="1"/>
          </p:nvPr>
        </p:nvSpPr>
        <p:spPr>
          <a:xfrm>
            <a:off x="2231136" y="2589917"/>
            <a:ext cx="7729728" cy="3984137"/>
          </a:xfrm>
        </p:spPr>
        <p:txBody>
          <a:bodyPr>
            <a:normAutofit lnSpcReduction="10000"/>
          </a:bodyPr>
          <a:lstStyle/>
          <a:p>
            <a:r>
              <a:rPr lang="nl-NL" sz="2200" dirty="0"/>
              <a:t>Lesdoelen</a:t>
            </a:r>
          </a:p>
          <a:p>
            <a:r>
              <a:rPr lang="nl-NL" sz="2200" dirty="0"/>
              <a:t>Gezonde voeding</a:t>
            </a:r>
          </a:p>
          <a:p>
            <a:r>
              <a:rPr lang="nl-NL" sz="2200" dirty="0"/>
              <a:t>Opdracht folder gezonde traktaties</a:t>
            </a:r>
          </a:p>
          <a:p>
            <a:r>
              <a:rPr lang="nl-NL" sz="2200" dirty="0"/>
              <a:t>EHBO</a:t>
            </a:r>
          </a:p>
          <a:p>
            <a:r>
              <a:rPr lang="nl-NL" sz="2200" dirty="0"/>
              <a:t>Verschil verslikken en verstikking</a:t>
            </a:r>
          </a:p>
          <a:p>
            <a:r>
              <a:rPr lang="nl-NL" sz="2200" dirty="0"/>
              <a:t>Verslikken bij een baby</a:t>
            </a:r>
          </a:p>
          <a:p>
            <a:r>
              <a:rPr lang="nl-NL" sz="2200" dirty="0"/>
              <a:t>Verslikken bij een kind</a:t>
            </a:r>
          </a:p>
          <a:p>
            <a:r>
              <a:rPr lang="nl-NL" sz="2200" dirty="0"/>
              <a:t>Wat te doen bij verstikking?</a:t>
            </a:r>
          </a:p>
          <a:p>
            <a:r>
              <a:rPr lang="nl-NL" sz="2200" dirty="0"/>
              <a:t>Kritische beroepssituatie</a:t>
            </a:r>
          </a:p>
          <a:p>
            <a:endParaRPr lang="nl-NL" dirty="0"/>
          </a:p>
          <a:p>
            <a:endParaRPr lang="nl-NL" dirty="0"/>
          </a:p>
        </p:txBody>
      </p:sp>
    </p:spTree>
    <p:extLst>
      <p:ext uri="{BB962C8B-B14F-4D97-AF65-F5344CB8AC3E}">
        <p14:creationId xmlns:p14="http://schemas.microsoft.com/office/powerpoint/2010/main" val="2555011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C2EC96B1-547E-4DFB-88BD-9F5CD308B284}"/>
              </a:ext>
            </a:extLst>
          </p:cNvPr>
          <p:cNvSpPr>
            <a:spLocks noGrp="1"/>
          </p:cNvSpPr>
          <p:nvPr>
            <p:ph type="title"/>
          </p:nvPr>
        </p:nvSpPr>
        <p:spPr/>
        <p:txBody>
          <a:bodyPr/>
          <a:lstStyle/>
          <a:p>
            <a:r>
              <a:rPr lang="nl-NL" dirty="0"/>
              <a:t>Lesdoelen</a:t>
            </a:r>
          </a:p>
        </p:txBody>
      </p:sp>
      <p:sp>
        <p:nvSpPr>
          <p:cNvPr id="7" name="Tijdelijke aanduiding voor inhoud 6">
            <a:extLst>
              <a:ext uri="{FF2B5EF4-FFF2-40B4-BE49-F238E27FC236}">
                <a16:creationId xmlns:a16="http://schemas.microsoft.com/office/drawing/2014/main" id="{4FF2666F-947F-461A-A60B-EA10E7E27943}"/>
              </a:ext>
            </a:extLst>
          </p:cNvPr>
          <p:cNvSpPr>
            <a:spLocks noGrp="1"/>
          </p:cNvSpPr>
          <p:nvPr>
            <p:ph idx="1"/>
          </p:nvPr>
        </p:nvSpPr>
        <p:spPr>
          <a:xfrm>
            <a:off x="1145407" y="2638044"/>
            <a:ext cx="9914020" cy="4019931"/>
          </a:xfrm>
        </p:spPr>
        <p:txBody>
          <a:bodyPr>
            <a:normAutofit fontScale="25000" lnSpcReduction="20000"/>
          </a:bodyPr>
          <a:lstStyle/>
          <a:p>
            <a:pPr marL="0" indent="0">
              <a:buNone/>
            </a:pPr>
            <a:endParaRPr lang="nl-NL" sz="6200" dirty="0"/>
          </a:p>
          <a:p>
            <a:pPr marL="0" indent="0">
              <a:buNone/>
            </a:pPr>
            <a:r>
              <a:rPr lang="nl-NL" sz="8000" dirty="0"/>
              <a:t>			Aan het eind van deze les kan de student in eigen					woorden uitleggen wat het verschil tussen verslikken en </a:t>
            </a:r>
          </a:p>
          <a:p>
            <a:pPr marL="0" indent="0">
              <a:buNone/>
            </a:pPr>
            <a:r>
              <a:rPr lang="nl-NL" sz="8000" dirty="0"/>
              <a:t>			verstikking is.</a:t>
            </a:r>
          </a:p>
          <a:p>
            <a:pPr marL="0" indent="0">
              <a:buNone/>
            </a:pPr>
            <a:endParaRPr lang="nl-NL" sz="8000" dirty="0"/>
          </a:p>
          <a:p>
            <a:pPr marL="0" indent="0">
              <a:buNone/>
            </a:pPr>
            <a:r>
              <a:rPr lang="nl-NL" sz="8000" dirty="0"/>
              <a:t>		</a:t>
            </a:r>
          </a:p>
          <a:p>
            <a:pPr marL="0" indent="0">
              <a:buNone/>
            </a:pPr>
            <a:r>
              <a:rPr lang="nl-NL" sz="8000" dirty="0"/>
              <a:t>			Aan het eind van deze les kan de student in eigen </a:t>
            </a:r>
          </a:p>
          <a:p>
            <a:pPr marL="0" indent="0">
              <a:buNone/>
            </a:pPr>
            <a:r>
              <a:rPr lang="nl-NL" sz="8000" dirty="0"/>
              <a:t>			woorden beknopt uitleggen wat je moet doen bij een </a:t>
            </a:r>
          </a:p>
          <a:p>
            <a:pPr marL="0" indent="0">
              <a:buNone/>
            </a:pPr>
            <a:r>
              <a:rPr lang="nl-NL" sz="8000" dirty="0"/>
              <a:t>			verstikking.</a:t>
            </a:r>
          </a:p>
          <a:p>
            <a:pPr marL="0" indent="0">
              <a:buNone/>
            </a:pPr>
            <a:endParaRPr lang="nl-NL" sz="5500" dirty="0"/>
          </a:p>
          <a:p>
            <a:pPr marL="0" indent="0">
              <a:buNone/>
            </a:pPr>
            <a:endParaRPr lang="nl-NL" sz="5500" dirty="0"/>
          </a:p>
          <a:p>
            <a:pPr marL="0" indent="0">
              <a:buNone/>
            </a:pPr>
            <a:endParaRPr lang="nl-NL" dirty="0"/>
          </a:p>
          <a:p>
            <a:pPr marL="0" indent="0">
              <a:buNone/>
            </a:pPr>
            <a:r>
              <a:rPr lang="nl-NL" dirty="0"/>
              <a:t> </a:t>
            </a:r>
          </a:p>
          <a:p>
            <a:endParaRPr lang="nl-NL" dirty="0"/>
          </a:p>
        </p:txBody>
      </p:sp>
      <p:sp>
        <p:nvSpPr>
          <p:cNvPr id="9" name="Rechthoek 8" descr="Roos">
            <a:extLst>
              <a:ext uri="{FF2B5EF4-FFF2-40B4-BE49-F238E27FC236}">
                <a16:creationId xmlns:a16="http://schemas.microsoft.com/office/drawing/2014/main" id="{425DEB20-A87C-463D-A740-4196117DF5E7}"/>
              </a:ext>
            </a:extLst>
          </p:cNvPr>
          <p:cNvSpPr/>
          <p:nvPr/>
        </p:nvSpPr>
        <p:spPr>
          <a:xfrm>
            <a:off x="2231136" y="2933089"/>
            <a:ext cx="1031053" cy="991821"/>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0" name="Rechthoek 9" descr="Venn-diagram">
            <a:extLst>
              <a:ext uri="{FF2B5EF4-FFF2-40B4-BE49-F238E27FC236}">
                <a16:creationId xmlns:a16="http://schemas.microsoft.com/office/drawing/2014/main" id="{DAA252C3-62B6-496F-92EF-2D8622F989CD}"/>
              </a:ext>
            </a:extLst>
          </p:cNvPr>
          <p:cNvSpPr/>
          <p:nvPr/>
        </p:nvSpPr>
        <p:spPr>
          <a:xfrm>
            <a:off x="2231135" y="4648009"/>
            <a:ext cx="1031054" cy="99182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76485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0E08FB-7EBC-41A4-ABCA-10A17756BFEA}"/>
              </a:ext>
            </a:extLst>
          </p:cNvPr>
          <p:cNvSpPr>
            <a:spLocks noGrp="1"/>
          </p:cNvSpPr>
          <p:nvPr>
            <p:ph type="title"/>
          </p:nvPr>
        </p:nvSpPr>
        <p:spPr/>
        <p:txBody>
          <a:bodyPr/>
          <a:lstStyle/>
          <a:p>
            <a:r>
              <a:rPr lang="nl-NL" dirty="0"/>
              <a:t>vraag</a:t>
            </a:r>
          </a:p>
        </p:txBody>
      </p:sp>
      <p:sp>
        <p:nvSpPr>
          <p:cNvPr id="3" name="Tijdelijke aanduiding voor inhoud 2">
            <a:extLst>
              <a:ext uri="{FF2B5EF4-FFF2-40B4-BE49-F238E27FC236}">
                <a16:creationId xmlns:a16="http://schemas.microsoft.com/office/drawing/2014/main" id="{4B332891-16B5-49C8-A7FD-02BA1F1EF497}"/>
              </a:ext>
            </a:extLst>
          </p:cNvPr>
          <p:cNvSpPr>
            <a:spLocks noGrp="1"/>
          </p:cNvSpPr>
          <p:nvPr>
            <p:ph idx="1"/>
          </p:nvPr>
        </p:nvSpPr>
        <p:spPr/>
        <p:txBody>
          <a:bodyPr/>
          <a:lstStyle/>
          <a:p>
            <a:pPr marL="0" indent="0" algn="ctr">
              <a:buNone/>
            </a:pPr>
            <a:r>
              <a:rPr lang="nl-NL" sz="2200" dirty="0"/>
              <a:t>Kinderen vanaf vier maanden mogen gaan wennen aan vast voedsel, ze beginnen dan met een groentehap. </a:t>
            </a:r>
          </a:p>
          <a:p>
            <a:pPr marL="0" indent="0">
              <a:buNone/>
            </a:pPr>
            <a:endParaRPr lang="nl-NL" sz="2200" dirty="0"/>
          </a:p>
          <a:p>
            <a:pPr marL="0" indent="0" algn="ctr">
              <a:buNone/>
            </a:pPr>
            <a:r>
              <a:rPr lang="nl-NL" sz="2200" dirty="0"/>
              <a:t>Waarom start je eerst met een groentehap en daarna met fruit?</a:t>
            </a:r>
          </a:p>
        </p:txBody>
      </p:sp>
    </p:spTree>
    <p:extLst>
      <p:ext uri="{BB962C8B-B14F-4D97-AF65-F5344CB8AC3E}">
        <p14:creationId xmlns:p14="http://schemas.microsoft.com/office/powerpoint/2010/main" val="95290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03D21-ECD3-41E5-8921-E1F767BD37E0}"/>
              </a:ext>
            </a:extLst>
          </p:cNvPr>
          <p:cNvSpPr>
            <a:spLocks noGrp="1"/>
          </p:cNvSpPr>
          <p:nvPr>
            <p:ph type="title"/>
          </p:nvPr>
        </p:nvSpPr>
        <p:spPr/>
        <p:txBody>
          <a:bodyPr/>
          <a:lstStyle/>
          <a:p>
            <a:r>
              <a:rPr lang="nl-NL" dirty="0"/>
              <a:t>Gezonde voeding</a:t>
            </a:r>
          </a:p>
        </p:txBody>
      </p:sp>
      <p:sp>
        <p:nvSpPr>
          <p:cNvPr id="3" name="Tijdelijke aanduiding voor inhoud 2">
            <a:extLst>
              <a:ext uri="{FF2B5EF4-FFF2-40B4-BE49-F238E27FC236}">
                <a16:creationId xmlns:a16="http://schemas.microsoft.com/office/drawing/2014/main" id="{8586A96F-EBF5-46B1-A897-BCC87DA39B2B}"/>
              </a:ext>
            </a:extLst>
          </p:cNvPr>
          <p:cNvSpPr>
            <a:spLocks noGrp="1"/>
          </p:cNvSpPr>
          <p:nvPr>
            <p:ph idx="1"/>
          </p:nvPr>
        </p:nvSpPr>
        <p:spPr/>
        <p:txBody>
          <a:bodyPr>
            <a:normAutofit/>
          </a:bodyPr>
          <a:lstStyle/>
          <a:p>
            <a:pPr marL="0" indent="0" algn="ctr">
              <a:buNone/>
            </a:pPr>
            <a:r>
              <a:rPr lang="nl-NL" sz="2200" dirty="0"/>
              <a:t>Wat verstaan jullie onder gezonde voeding?</a:t>
            </a:r>
          </a:p>
          <a:p>
            <a:pPr marL="0" indent="0" algn="ctr">
              <a:buNone/>
            </a:pPr>
            <a:endParaRPr lang="nl-NL" sz="2200" dirty="0"/>
          </a:p>
          <a:p>
            <a:pPr marL="0" indent="0" algn="ctr">
              <a:buNone/>
            </a:pPr>
            <a:r>
              <a:rPr lang="nl-NL" sz="2200" dirty="0"/>
              <a:t>Wat hanteert jullie stageplek aan gezonde voeding?</a:t>
            </a:r>
          </a:p>
          <a:p>
            <a:pPr marL="0" indent="0" algn="ctr">
              <a:buNone/>
            </a:pPr>
            <a:endParaRPr lang="nl-NL" sz="2200" dirty="0"/>
          </a:p>
          <a:p>
            <a:pPr marL="0" indent="0" algn="ctr">
              <a:buNone/>
            </a:pPr>
            <a:r>
              <a:rPr lang="nl-NL" sz="2200" dirty="0"/>
              <a:t>Wat vinden jullie daar zelf van?</a:t>
            </a:r>
          </a:p>
        </p:txBody>
      </p:sp>
    </p:spTree>
    <p:extLst>
      <p:ext uri="{BB962C8B-B14F-4D97-AF65-F5344CB8AC3E}">
        <p14:creationId xmlns:p14="http://schemas.microsoft.com/office/powerpoint/2010/main" val="12198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F6B196-B97F-4118-AD45-D247B593FE68}"/>
              </a:ext>
            </a:extLst>
          </p:cNvPr>
          <p:cNvSpPr>
            <a:spLocks noGrp="1"/>
          </p:cNvSpPr>
          <p:nvPr>
            <p:ph type="title"/>
          </p:nvPr>
        </p:nvSpPr>
        <p:spPr/>
        <p:txBody>
          <a:bodyPr/>
          <a:lstStyle/>
          <a:p>
            <a:r>
              <a:rPr lang="nl-NL" dirty="0"/>
              <a:t>Folder Gezonde traktaties</a:t>
            </a:r>
          </a:p>
        </p:txBody>
      </p:sp>
      <p:sp>
        <p:nvSpPr>
          <p:cNvPr id="3" name="Tijdelijke aanduiding voor inhoud 2">
            <a:extLst>
              <a:ext uri="{FF2B5EF4-FFF2-40B4-BE49-F238E27FC236}">
                <a16:creationId xmlns:a16="http://schemas.microsoft.com/office/drawing/2014/main" id="{00F182AC-2AED-4CF7-A32C-49D26986DA6C}"/>
              </a:ext>
            </a:extLst>
          </p:cNvPr>
          <p:cNvSpPr>
            <a:spLocks noGrp="1"/>
          </p:cNvSpPr>
          <p:nvPr>
            <p:ph idx="1"/>
          </p:nvPr>
        </p:nvSpPr>
        <p:spPr>
          <a:xfrm>
            <a:off x="2231135" y="2638044"/>
            <a:ext cx="7836889" cy="3993762"/>
          </a:xfrm>
        </p:spPr>
        <p:txBody>
          <a:bodyPr>
            <a:normAutofit/>
          </a:bodyPr>
          <a:lstStyle/>
          <a:p>
            <a:pPr marL="0" indent="0">
              <a:buNone/>
            </a:pPr>
            <a:r>
              <a:rPr lang="nl-NL" sz="2200" dirty="0"/>
              <a:t>Maak voor ouders een folder met informatie over gezonde traktaties.</a:t>
            </a:r>
          </a:p>
          <a:p>
            <a:pPr marL="0" indent="0">
              <a:buNone/>
            </a:pPr>
            <a:endParaRPr lang="nl-NL" sz="2200" dirty="0"/>
          </a:p>
          <a:p>
            <a:pPr marL="457200" indent="-457200">
              <a:buAutoNum type="arabicPeriod"/>
            </a:pPr>
            <a:r>
              <a:rPr lang="nl-NL" sz="2200" dirty="0"/>
              <a:t>Geef het doel aan van de folder</a:t>
            </a:r>
          </a:p>
          <a:p>
            <a:pPr marL="457200" indent="-457200">
              <a:buAutoNum type="arabicPeriod"/>
            </a:pPr>
            <a:r>
              <a:rPr lang="nl-NL" sz="2200" dirty="0"/>
              <a:t>Verwerk informatie over gezonde voeding en gezonde traktaties</a:t>
            </a:r>
          </a:p>
          <a:p>
            <a:pPr marL="457200" indent="-457200">
              <a:buAutoNum type="arabicPeriod"/>
            </a:pPr>
            <a:r>
              <a:rPr lang="nl-NL" sz="2200" dirty="0"/>
              <a:t>Sluit aan bij het niveau van ouders (schrijf bijv. niet te kinderlijk)</a:t>
            </a:r>
          </a:p>
          <a:p>
            <a:pPr marL="457200" indent="-457200">
              <a:buAutoNum type="arabicPeriod"/>
            </a:pPr>
            <a:r>
              <a:rPr lang="nl-NL" sz="2200" dirty="0"/>
              <a:t>Geef </a:t>
            </a:r>
            <a:r>
              <a:rPr lang="nl-NL" sz="2200" u="sng" dirty="0"/>
              <a:t>minimaal</a:t>
            </a:r>
            <a:r>
              <a:rPr lang="nl-NL" sz="2200" dirty="0"/>
              <a:t> </a:t>
            </a:r>
            <a:r>
              <a:rPr lang="nl-NL" sz="2200" b="1" dirty="0"/>
              <a:t>drie ideeën</a:t>
            </a:r>
            <a:r>
              <a:rPr lang="nl-NL" sz="2200" dirty="0"/>
              <a:t> voor gezonde traktaties</a:t>
            </a:r>
          </a:p>
          <a:p>
            <a:pPr marL="457200" indent="-457200">
              <a:buAutoNum type="arabicPeriod"/>
            </a:pPr>
            <a:r>
              <a:rPr lang="nl-NL" sz="2200" dirty="0"/>
              <a:t>Verwijs naar je bronnen</a:t>
            </a:r>
          </a:p>
          <a:p>
            <a:pPr marL="0" indent="0">
              <a:buNone/>
            </a:pPr>
            <a:endParaRPr lang="nl-NL" dirty="0"/>
          </a:p>
        </p:txBody>
      </p:sp>
    </p:spTree>
    <p:extLst>
      <p:ext uri="{BB962C8B-B14F-4D97-AF65-F5344CB8AC3E}">
        <p14:creationId xmlns:p14="http://schemas.microsoft.com/office/powerpoint/2010/main" val="87764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0DFD31-F073-4DB8-B1BC-6024F2D0471B}"/>
              </a:ext>
            </a:extLst>
          </p:cNvPr>
          <p:cNvSpPr>
            <a:spLocks noGrp="1"/>
          </p:cNvSpPr>
          <p:nvPr>
            <p:ph type="title"/>
          </p:nvPr>
        </p:nvSpPr>
        <p:spPr/>
        <p:txBody>
          <a:bodyPr/>
          <a:lstStyle/>
          <a:p>
            <a:r>
              <a:rPr lang="nl-NL" dirty="0" err="1"/>
              <a:t>ehbo</a:t>
            </a:r>
            <a:endParaRPr lang="nl-NL" dirty="0"/>
          </a:p>
        </p:txBody>
      </p:sp>
      <p:sp>
        <p:nvSpPr>
          <p:cNvPr id="3" name="Tijdelijke aanduiding voor inhoud 2">
            <a:extLst>
              <a:ext uri="{FF2B5EF4-FFF2-40B4-BE49-F238E27FC236}">
                <a16:creationId xmlns:a16="http://schemas.microsoft.com/office/drawing/2014/main" id="{AB9A9932-2AFD-408C-BB36-C35AE991A5BC}"/>
              </a:ext>
            </a:extLst>
          </p:cNvPr>
          <p:cNvSpPr>
            <a:spLocks noGrp="1"/>
          </p:cNvSpPr>
          <p:nvPr>
            <p:ph idx="1"/>
          </p:nvPr>
        </p:nvSpPr>
        <p:spPr>
          <a:xfrm>
            <a:off x="2231136" y="2387065"/>
            <a:ext cx="7729728" cy="4470935"/>
          </a:xfrm>
        </p:spPr>
        <p:txBody>
          <a:bodyPr>
            <a:noAutofit/>
          </a:bodyPr>
          <a:lstStyle/>
          <a:p>
            <a:pPr marL="0" indent="0">
              <a:buNone/>
            </a:pPr>
            <a:r>
              <a:rPr lang="nl-NL" sz="2000" dirty="0"/>
              <a:t>De eerste regel van EHBO is: </a:t>
            </a:r>
            <a:r>
              <a:rPr lang="nl-NL" sz="2000" b="1" dirty="0"/>
              <a:t>probeer rustig te blijven</a:t>
            </a:r>
          </a:p>
          <a:p>
            <a:r>
              <a:rPr lang="nl-NL" sz="2000" dirty="0"/>
              <a:t>Eerst in de mond of de keel kijken of het voorwerp weggehaald kan worden</a:t>
            </a:r>
          </a:p>
          <a:p>
            <a:r>
              <a:rPr lang="nl-NL" sz="2000" dirty="0"/>
              <a:t>Prop voedsel? Druk met de duimen op de kin om de mond te openen. Daarna met één of twee vingers het voorwerp eruit halen</a:t>
            </a:r>
          </a:p>
          <a:p>
            <a:r>
              <a:rPr lang="nl-NL" sz="2000" dirty="0"/>
              <a:t>Lukt dit niet? Luister dan of het kind </a:t>
            </a:r>
            <a:r>
              <a:rPr lang="nl-NL" sz="2000" u="sng" dirty="0"/>
              <a:t>effectief</a:t>
            </a:r>
            <a:r>
              <a:rPr lang="nl-NL" sz="2000" dirty="0"/>
              <a:t> of </a:t>
            </a:r>
            <a:r>
              <a:rPr lang="nl-NL" sz="2000" u="sng" dirty="0"/>
              <a:t>niet-effectief</a:t>
            </a:r>
            <a:r>
              <a:rPr lang="nl-NL" sz="2000" dirty="0"/>
              <a:t> hoest</a:t>
            </a:r>
          </a:p>
        </p:txBody>
      </p:sp>
      <p:pic>
        <p:nvPicPr>
          <p:cNvPr id="4" name="Afbeelding 3">
            <a:extLst>
              <a:ext uri="{FF2B5EF4-FFF2-40B4-BE49-F238E27FC236}">
                <a16:creationId xmlns:a16="http://schemas.microsoft.com/office/drawing/2014/main" id="{7A132292-9155-4EF2-BE3F-79CEF47C216A}"/>
              </a:ext>
            </a:extLst>
          </p:cNvPr>
          <p:cNvPicPr>
            <a:picLocks noChangeAspect="1"/>
          </p:cNvPicPr>
          <p:nvPr/>
        </p:nvPicPr>
        <p:blipFill>
          <a:blip r:embed="rId2"/>
          <a:stretch>
            <a:fillRect/>
          </a:stretch>
        </p:blipFill>
        <p:spPr>
          <a:xfrm>
            <a:off x="1738312" y="2308007"/>
            <a:ext cx="8715375" cy="3724275"/>
          </a:xfrm>
          <a:prstGeom prst="rect">
            <a:avLst/>
          </a:prstGeom>
        </p:spPr>
      </p:pic>
    </p:spTree>
    <p:extLst>
      <p:ext uri="{BB962C8B-B14F-4D97-AF65-F5344CB8AC3E}">
        <p14:creationId xmlns:p14="http://schemas.microsoft.com/office/powerpoint/2010/main" val="415969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E847A-3BE7-4CB6-AD0F-D6367764FA4A}"/>
              </a:ext>
            </a:extLst>
          </p:cNvPr>
          <p:cNvSpPr>
            <a:spLocks noGrp="1"/>
          </p:cNvSpPr>
          <p:nvPr>
            <p:ph type="title"/>
          </p:nvPr>
        </p:nvSpPr>
        <p:spPr/>
        <p:txBody>
          <a:bodyPr/>
          <a:lstStyle/>
          <a:p>
            <a:r>
              <a:rPr lang="nl-NL" dirty="0"/>
              <a:t>Verschil tussen Verslikken en verstikking</a:t>
            </a:r>
          </a:p>
        </p:txBody>
      </p:sp>
      <p:pic>
        <p:nvPicPr>
          <p:cNvPr id="4" name="Tijdelijke aanduiding voor inhoud 3">
            <a:extLst>
              <a:ext uri="{FF2B5EF4-FFF2-40B4-BE49-F238E27FC236}">
                <a16:creationId xmlns:a16="http://schemas.microsoft.com/office/drawing/2014/main" id="{CF7393F1-A876-4A7E-BFBD-20281C3EA1E0}"/>
              </a:ext>
            </a:extLst>
          </p:cNvPr>
          <p:cNvPicPr>
            <a:picLocks noGrp="1" noChangeAspect="1"/>
          </p:cNvPicPr>
          <p:nvPr>
            <p:ph idx="1"/>
          </p:nvPr>
        </p:nvPicPr>
        <p:blipFill>
          <a:blip r:embed="rId2"/>
          <a:stretch>
            <a:fillRect/>
          </a:stretch>
        </p:blipFill>
        <p:spPr>
          <a:xfrm>
            <a:off x="2231136" y="3032931"/>
            <a:ext cx="7731125" cy="2312963"/>
          </a:xfrm>
          <a:prstGeom prst="rect">
            <a:avLst/>
          </a:prstGeom>
        </p:spPr>
      </p:pic>
    </p:spTree>
    <p:extLst>
      <p:ext uri="{BB962C8B-B14F-4D97-AF65-F5344CB8AC3E}">
        <p14:creationId xmlns:p14="http://schemas.microsoft.com/office/powerpoint/2010/main" val="1320253608"/>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otalTime>395</TotalTime>
  <Words>1396</Words>
  <Application>Microsoft Office PowerPoint</Application>
  <PresentationFormat>Breedbeeld</PresentationFormat>
  <Paragraphs>142</Paragraphs>
  <Slides>22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22</vt:i4>
      </vt:variant>
    </vt:vector>
  </HeadingPairs>
  <TitlesOfParts>
    <vt:vector size="25" baseType="lpstr">
      <vt:lpstr>Arial</vt:lpstr>
      <vt:lpstr>Gill Sans MT</vt:lpstr>
      <vt:lpstr>Pakket</vt:lpstr>
      <vt:lpstr>Beperkingen en stoornissen</vt:lpstr>
      <vt:lpstr>Terugblik vorige les</vt:lpstr>
      <vt:lpstr>Programma van vandaag</vt:lpstr>
      <vt:lpstr>Lesdoelen</vt:lpstr>
      <vt:lpstr>vraag</vt:lpstr>
      <vt:lpstr>Gezonde voeding</vt:lpstr>
      <vt:lpstr>Folder Gezonde traktaties</vt:lpstr>
      <vt:lpstr>ehbo</vt:lpstr>
      <vt:lpstr>Verschil tussen Verslikken en verstikking</vt:lpstr>
      <vt:lpstr>Verslikken bij een baby (0-1)</vt:lpstr>
      <vt:lpstr>Verslikken bij een kind (1 jaar – puberteit)</vt:lpstr>
      <vt:lpstr>Wat te doen bij een verstikking?</vt:lpstr>
      <vt:lpstr>Wat te doen bij koorts?</vt:lpstr>
      <vt:lpstr>Wat te doen bij een bloedneus?</vt:lpstr>
      <vt:lpstr>Tand door de lip</vt:lpstr>
      <vt:lpstr>Vuiltje in het oog</vt:lpstr>
      <vt:lpstr>Wat te doen bij een splinter?</vt:lpstr>
      <vt:lpstr>voedselinfectie</vt:lpstr>
      <vt:lpstr>spenen en flessen Reinigen</vt:lpstr>
      <vt:lpstr>Kritische beroepssituatie</vt:lpstr>
      <vt:lpstr>Vragen bij de kritische beroepssituatie</vt:lpstr>
      <vt:lpstr>Lesdoelen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Beperkingen en stoornissen</dc:title>
  <dc:creator>Myrthe Langeveld</dc:creator>
  <cp:lastModifiedBy>Myrthe Langeveld</cp:lastModifiedBy>
  <cp:revision>12</cp:revision>
  <dcterms:created xsi:type="dcterms:W3CDTF">2019-12-16T07:51:25Z</dcterms:created>
  <dcterms:modified xsi:type="dcterms:W3CDTF">2019-12-16T16:06:59Z</dcterms:modified>
</cp:coreProperties>
</file>